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9" r:id="rId2"/>
    <p:sldId id="256" r:id="rId3"/>
    <p:sldId id="257" r:id="rId4"/>
    <p:sldId id="258"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5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2/8/2012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2/8/2012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962400"/>
            <a:ext cx="8229600" cy="1143000"/>
          </a:xfrm>
        </p:spPr>
        <p:txBody>
          <a:bodyPr/>
          <a:lstStyle/>
          <a:p>
            <a:r>
              <a:rPr lang="en-US" dirty="0" smtClean="0"/>
              <a:t>- Aristotle</a:t>
            </a:r>
            <a:endParaRPr lang="en-US" dirty="0"/>
          </a:p>
        </p:txBody>
      </p:sp>
      <p:sp>
        <p:nvSpPr>
          <p:cNvPr id="3" name="Content Placeholder 2"/>
          <p:cNvSpPr>
            <a:spLocks noGrp="1"/>
          </p:cNvSpPr>
          <p:nvPr>
            <p:ph idx="1"/>
          </p:nvPr>
        </p:nvSpPr>
        <p:spPr>
          <a:xfrm>
            <a:off x="457200" y="228600"/>
            <a:ext cx="8229600" cy="3962400"/>
          </a:xfrm>
        </p:spPr>
        <p:txBody>
          <a:bodyPr/>
          <a:lstStyle/>
          <a:p>
            <a:pPr algn="ctr">
              <a:buNone/>
            </a:pPr>
            <a:endParaRPr lang="en-US" sz="4400" i="1" dirty="0" smtClean="0"/>
          </a:p>
          <a:p>
            <a:pPr algn="ctr">
              <a:buNone/>
            </a:pPr>
            <a:endParaRPr lang="en-US" sz="4400" i="1" dirty="0" smtClean="0"/>
          </a:p>
          <a:p>
            <a:pPr algn="ctr">
              <a:buNone/>
            </a:pPr>
            <a:r>
              <a:rPr lang="en-US" sz="4400" i="1" dirty="0" smtClean="0"/>
              <a:t>"A man cannot become a hero until he can see the root of his own downfall."</a:t>
            </a:r>
            <a:endParaRPr lang="en-US" sz="4400"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0"/>
            <a:ext cx="7772400" cy="1466850"/>
          </a:xfrm>
        </p:spPr>
        <p:txBody>
          <a:bodyPr>
            <a:normAutofit/>
          </a:bodyPr>
          <a:lstStyle/>
          <a:p>
            <a:r>
              <a:rPr lang="en-US" dirty="0" smtClean="0"/>
              <a:t>Tragic Hero Characteristics</a:t>
            </a:r>
            <a:endParaRPr lang="en-US" dirty="0"/>
          </a:p>
        </p:txBody>
      </p:sp>
      <p:sp>
        <p:nvSpPr>
          <p:cNvPr id="3" name="Subtitle 2"/>
          <p:cNvSpPr>
            <a:spLocks noGrp="1"/>
          </p:cNvSpPr>
          <p:nvPr>
            <p:ph type="subTitle" idx="1"/>
          </p:nvPr>
        </p:nvSpPr>
        <p:spPr>
          <a:xfrm>
            <a:off x="1371600" y="1752600"/>
            <a:ext cx="6400800" cy="4876800"/>
          </a:xfrm>
        </p:spPr>
        <p:txBody>
          <a:bodyPr>
            <a:normAutofit/>
          </a:bodyPr>
          <a:lstStyle/>
          <a:p>
            <a:pPr lvl="0" algn="l"/>
            <a:endParaRPr lang="en-US" sz="2800" b="1" dirty="0" smtClean="0">
              <a:solidFill>
                <a:schemeClr val="tx1"/>
              </a:solidFill>
            </a:endParaRPr>
          </a:p>
          <a:p>
            <a:pPr lvl="0" algn="l"/>
            <a:r>
              <a:rPr lang="en-US" sz="2800" b="1" dirty="0" smtClean="0">
                <a:solidFill>
                  <a:schemeClr val="tx1"/>
                </a:solidFill>
              </a:rPr>
              <a:t>1. His downfall is usually due to excessive pride (hubris) or another flaw in his character which both aids and harms him.</a:t>
            </a:r>
          </a:p>
          <a:p>
            <a:pPr lvl="0" algn="l"/>
            <a:endParaRPr lang="en-US" sz="2800" b="1" dirty="0" smtClean="0">
              <a:solidFill>
                <a:schemeClr val="tx1"/>
              </a:solidFill>
            </a:endParaRPr>
          </a:p>
          <a:p>
            <a:pPr lvl="0" algn="l"/>
            <a:r>
              <a:rPr lang="en-US" sz="2800" b="1" dirty="0" smtClean="0">
                <a:solidFill>
                  <a:schemeClr val="tx1"/>
                </a:solidFill>
              </a:rPr>
              <a:t>2. He is doomed from the start. He bears no responsibility for possessing his flaw but bears responsibility for his actions.</a:t>
            </a:r>
          </a:p>
          <a:p>
            <a:pPr algn="l"/>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371600" y="1752600"/>
            <a:ext cx="6400800" cy="4876800"/>
          </a:xfrm>
          <a:prstGeom prst="rect">
            <a:avLst/>
          </a:prstGeom>
        </p:spPr>
        <p:txBody>
          <a:bodyPr vert="horz">
            <a:normAutofit fontScale="92500" lnSpcReduction="10000"/>
          </a:bodyPr>
          <a:lstStyle/>
          <a:p>
            <a:pPr lvl="0"/>
            <a:r>
              <a:rPr lang="en-US" sz="2800" b="1" dirty="0" smtClean="0"/>
              <a:t>3. He has discovered his fate by his own actions and not by things happening to him.</a:t>
            </a:r>
          </a:p>
          <a:p>
            <a:r>
              <a:rPr lang="en-US" sz="2800" b="1" dirty="0" smtClean="0"/>
              <a:t> </a:t>
            </a:r>
          </a:p>
          <a:p>
            <a:pPr lvl="0"/>
            <a:r>
              <a:rPr lang="en-US" sz="2800" b="1" dirty="0" smtClean="0"/>
              <a:t>4. He is usually a king, a leader of men - his fate affects the welfare of a whole nation or number of people. Peasants do not inspire pity and fear as great men do. His sudden fall from greatness to nothing provides a sense of contrast.</a:t>
            </a:r>
          </a:p>
          <a:p>
            <a:r>
              <a:rPr lang="en-US" sz="2800" b="1" dirty="0" smtClean="0"/>
              <a:t> </a:t>
            </a:r>
          </a:p>
          <a:p>
            <a:pPr lvl="0"/>
            <a:r>
              <a:rPr lang="en-US" sz="2800" b="1" dirty="0" smtClean="0"/>
              <a:t>5. The suffering of the hero must not be senseless: it must have meaning!</a:t>
            </a:r>
          </a:p>
          <a:p>
            <a:pPr marL="548640" marR="0" lvl="0" indent="-411480" algn="l" defTabSz="914400" rtl="0" eaLnBrk="1" fontAlgn="auto" latinLnBrk="0" hangingPunct="1">
              <a:lnSpc>
                <a:spcPct val="100000"/>
              </a:lnSpc>
              <a:spcBef>
                <a:spcPct val="20000"/>
              </a:spcBef>
              <a:spcAft>
                <a:spcPts val="0"/>
              </a:spcAft>
              <a:buClr>
                <a:schemeClr val="tx1">
                  <a:shade val="95000"/>
                </a:schemeClr>
              </a:buClr>
              <a:buSzPct val="65000"/>
              <a:buFont typeface="Wingdings 2"/>
              <a:buChar char=""/>
              <a:tabLst/>
              <a:defRPr/>
            </a:pP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itle 1"/>
          <p:cNvSpPr>
            <a:spLocks noGrp="1"/>
          </p:cNvSpPr>
          <p:nvPr>
            <p:ph type="title"/>
          </p:nvPr>
        </p:nvSpPr>
        <p:spPr/>
        <p:txBody>
          <a:bodyPr/>
          <a:lstStyle/>
          <a:p>
            <a:r>
              <a:rPr lang="en-US" dirty="0" smtClean="0"/>
              <a:t>Tragic Hero Characteristics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371600" y="1752600"/>
            <a:ext cx="6400800" cy="4876800"/>
          </a:xfrm>
          <a:prstGeom prst="rect">
            <a:avLst/>
          </a:prstGeom>
        </p:spPr>
        <p:txBody>
          <a:bodyPr vert="horz">
            <a:normAutofit/>
          </a:bodyPr>
          <a:lstStyle/>
          <a:p>
            <a:pPr lvl="0"/>
            <a:r>
              <a:rPr lang="en-US" sz="2800" b="1" dirty="0" smtClean="0"/>
              <a:t>6. The heroes of classical tragedies are almost all male: one rare exception is Cleopatra from </a:t>
            </a:r>
            <a:r>
              <a:rPr lang="en-US" sz="2800" b="1" i="1" dirty="0" smtClean="0"/>
              <a:t>Antony and Cleopatra</a:t>
            </a:r>
            <a:r>
              <a:rPr lang="en-US" sz="2800" b="1" dirty="0" smtClean="0"/>
              <a:t>.</a:t>
            </a:r>
          </a:p>
          <a:p>
            <a:r>
              <a:rPr lang="en-US" sz="2800" b="1" dirty="0" smtClean="0"/>
              <a:t> </a:t>
            </a:r>
          </a:p>
          <a:p>
            <a:pPr lvl="0"/>
            <a:r>
              <a:rPr lang="en-US" sz="2800" b="1" dirty="0" smtClean="0"/>
              <a:t>7. The hero is neither good nor bad.  The audience should be able to connect with/identify with him.</a:t>
            </a:r>
          </a:p>
          <a:p>
            <a:r>
              <a:rPr lang="en-US" sz="2800" b="1" dirty="0" smtClean="0"/>
              <a:t> </a:t>
            </a:r>
          </a:p>
          <a:p>
            <a:pPr lvl="0"/>
            <a:r>
              <a:rPr lang="en-US" sz="2800" b="1" dirty="0" smtClean="0"/>
              <a:t>8. The hero should face his tragic end with honor.</a:t>
            </a:r>
          </a:p>
          <a:p>
            <a:pPr marL="548640" marR="0" lvl="0" indent="-411480" algn="l" defTabSz="914400" rtl="0" eaLnBrk="1" fontAlgn="auto" latinLnBrk="0" hangingPunct="1">
              <a:lnSpc>
                <a:spcPct val="100000"/>
              </a:lnSpc>
              <a:spcBef>
                <a:spcPct val="20000"/>
              </a:spcBef>
              <a:spcAft>
                <a:spcPts val="0"/>
              </a:spcAft>
              <a:buClr>
                <a:schemeClr val="tx1">
                  <a:shade val="95000"/>
                </a:schemeClr>
              </a:buClr>
              <a:buSzPct val="65000"/>
              <a:buFont typeface="Wingdings 2"/>
              <a:buChar char=""/>
              <a:tabLst/>
              <a:defRPr/>
            </a:pP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itle 1"/>
          <p:cNvSpPr>
            <a:spLocks noGrp="1"/>
          </p:cNvSpPr>
          <p:nvPr>
            <p:ph type="title"/>
          </p:nvPr>
        </p:nvSpPr>
        <p:spPr/>
        <p:txBody>
          <a:bodyPr/>
          <a:lstStyle/>
          <a:p>
            <a:r>
              <a:rPr lang="en-US" dirty="0" smtClean="0"/>
              <a:t>Tragic Hero Characteristics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Tragic Hero: Bart Simpson</a:t>
            </a:r>
            <a:endParaRPr lang="en-US" dirty="0"/>
          </a:p>
        </p:txBody>
      </p:sp>
      <p:sp>
        <p:nvSpPr>
          <p:cNvPr id="3" name="Content Placeholder 2"/>
          <p:cNvSpPr>
            <a:spLocks noGrp="1"/>
          </p:cNvSpPr>
          <p:nvPr>
            <p:ph idx="1"/>
          </p:nvPr>
        </p:nvSpPr>
        <p:spPr/>
        <p:txBody>
          <a:bodyPr>
            <a:normAutofit/>
          </a:bodyPr>
          <a:lstStyle/>
          <a:p>
            <a:pPr>
              <a:buNone/>
            </a:pPr>
            <a:r>
              <a:rPr lang="en-US" b="1" u="sng" dirty="0" smtClean="0"/>
              <a:t>Flaw</a:t>
            </a:r>
            <a:r>
              <a:rPr lang="en-US" b="1" dirty="0" smtClean="0"/>
              <a:t>: </a:t>
            </a:r>
            <a:r>
              <a:rPr lang="en-US" dirty="0" smtClean="0"/>
              <a:t>Pride/Perfectionism</a:t>
            </a:r>
          </a:p>
          <a:p>
            <a:pPr>
              <a:buNone/>
            </a:pPr>
            <a:r>
              <a:rPr lang="en-US" b="1" u="sng" dirty="0" smtClean="0"/>
              <a:t>His </a:t>
            </a:r>
            <a:r>
              <a:rPr lang="en-US" b="1" u="sng" dirty="0" smtClean="0"/>
              <a:t>high-standing</a:t>
            </a:r>
            <a:r>
              <a:rPr lang="en-US" dirty="0" smtClean="0"/>
              <a:t>: Homer has become the CEO of the Nuclear </a:t>
            </a:r>
            <a:r>
              <a:rPr lang="en-US" dirty="0" smtClean="0"/>
              <a:t>power plant.  Through </a:t>
            </a:r>
            <a:r>
              <a:rPr lang="en-US" dirty="0" smtClean="0"/>
              <a:t>nepotism Bart is made a high level engineer entrusted with the emergency shutdown </a:t>
            </a:r>
            <a:r>
              <a:rPr lang="en-US" dirty="0" smtClean="0"/>
              <a:t>procedures.</a:t>
            </a:r>
            <a:endParaRPr lang="en-US" dirty="0" smtClean="0"/>
          </a:p>
          <a:p>
            <a:pPr>
              <a:buNone/>
            </a:pPr>
            <a:r>
              <a:rPr lang="en-US" b="1" u="sng" dirty="0" smtClean="0"/>
              <a:t>His </a:t>
            </a:r>
            <a:r>
              <a:rPr lang="en-US" b="1" u="sng" dirty="0" smtClean="0"/>
              <a:t>flaw helping him</a:t>
            </a:r>
            <a:r>
              <a:rPr lang="en-US" dirty="0" smtClean="0"/>
              <a:t>: When kept after school, he spends a crazy amount of time perfectly writing the sentence over and over again until it fills the board.  The teacher is so impressed he never has to stay after school again.</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Tragic Hero: Bart Simpson</a:t>
            </a:r>
            <a:endParaRPr lang="en-US" dirty="0"/>
          </a:p>
        </p:txBody>
      </p:sp>
      <p:sp>
        <p:nvSpPr>
          <p:cNvPr id="3" name="Content Placeholder 2"/>
          <p:cNvSpPr>
            <a:spLocks noGrp="1"/>
          </p:cNvSpPr>
          <p:nvPr>
            <p:ph idx="1"/>
          </p:nvPr>
        </p:nvSpPr>
        <p:spPr>
          <a:xfrm>
            <a:off x="381000" y="1219200"/>
            <a:ext cx="8382000" cy="5486400"/>
          </a:xfrm>
        </p:spPr>
        <p:txBody>
          <a:bodyPr>
            <a:normAutofit fontScale="85000" lnSpcReduction="10000"/>
          </a:bodyPr>
          <a:lstStyle/>
          <a:p>
            <a:pPr>
              <a:buNone/>
            </a:pPr>
            <a:endParaRPr lang="en-US" b="1" u="sng" dirty="0" smtClean="0"/>
          </a:p>
          <a:p>
            <a:pPr>
              <a:buNone/>
            </a:pPr>
            <a:r>
              <a:rPr lang="en-US" b="1" u="sng" dirty="0" smtClean="0"/>
              <a:t>His </a:t>
            </a:r>
            <a:r>
              <a:rPr lang="en-US" b="1" u="sng" dirty="0" smtClean="0"/>
              <a:t>flaw leading to tragedy</a:t>
            </a:r>
            <a:r>
              <a:rPr lang="en-US" dirty="0" smtClean="0"/>
              <a:t>: </a:t>
            </a:r>
            <a:r>
              <a:rPr lang="en-US" dirty="0" smtClean="0"/>
              <a:t>When </a:t>
            </a:r>
            <a:r>
              <a:rPr lang="en-US" dirty="0" smtClean="0"/>
              <a:t>taking notes during his emergency shutdown engineer </a:t>
            </a:r>
            <a:r>
              <a:rPr lang="en-US" dirty="0" smtClean="0"/>
              <a:t>training, </a:t>
            </a:r>
            <a:r>
              <a:rPr lang="en-US" dirty="0" smtClean="0"/>
              <a:t>he does not focus on what he is writing but on how perfect he can write </a:t>
            </a:r>
            <a:r>
              <a:rPr lang="en-US" dirty="0" smtClean="0"/>
              <a:t>it.  Therefore, he misses </a:t>
            </a:r>
            <a:r>
              <a:rPr lang="en-US" dirty="0" smtClean="0"/>
              <a:t>a good chunk of what he needs to know when an emergency </a:t>
            </a:r>
            <a:r>
              <a:rPr lang="en-US" dirty="0" smtClean="0"/>
              <a:t>happens.</a:t>
            </a:r>
          </a:p>
          <a:p>
            <a:pPr>
              <a:buNone/>
            </a:pPr>
            <a:endParaRPr lang="en-US" b="1" u="sng" dirty="0" smtClean="0"/>
          </a:p>
          <a:p>
            <a:pPr>
              <a:buNone/>
            </a:pPr>
            <a:r>
              <a:rPr lang="en-US" b="1" u="sng" dirty="0" smtClean="0"/>
              <a:t>The tragic end</a:t>
            </a:r>
            <a:r>
              <a:rPr lang="en-US" dirty="0" smtClean="0"/>
              <a:t>: When an earthquake hits </a:t>
            </a:r>
            <a:r>
              <a:rPr lang="en-US" dirty="0" smtClean="0"/>
              <a:t>S</a:t>
            </a:r>
            <a:r>
              <a:rPr lang="en-US" dirty="0" smtClean="0"/>
              <a:t>pringfield, he does not know what to do and redirects a toxic cloud directly to his family’s mansion.  When he comes home he finds all his family dead.  His perfectionist nature kicks in again and he must sit his family down on the couch in front of the </a:t>
            </a:r>
            <a:r>
              <a:rPr lang="en-US" dirty="0" err="1" smtClean="0"/>
              <a:t>tv</a:t>
            </a:r>
            <a:r>
              <a:rPr lang="en-US" dirty="0" smtClean="0"/>
              <a:t> like the sit every night. In positioning their bodies Bart is poisoned and slows dies on the couch with the rest of his family.</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Now Make Yours!</a:t>
            </a:r>
            <a:endParaRPr lang="en-US" dirty="0"/>
          </a:p>
        </p:txBody>
      </p:sp>
      <p:sp>
        <p:nvSpPr>
          <p:cNvPr id="3" name="Content Placeholder 2"/>
          <p:cNvSpPr>
            <a:spLocks noGrp="1"/>
          </p:cNvSpPr>
          <p:nvPr>
            <p:ph idx="1"/>
          </p:nvPr>
        </p:nvSpPr>
        <p:spPr/>
        <p:txBody>
          <a:bodyPr/>
          <a:lstStyle/>
          <a:p>
            <a:pPr marL="651510" indent="-514350">
              <a:buAutoNum type="arabicPeriod"/>
            </a:pPr>
            <a:r>
              <a:rPr lang="en-US" dirty="0" smtClean="0"/>
              <a:t>Fictional character from popular </a:t>
            </a:r>
            <a:r>
              <a:rPr lang="en-US" dirty="0" smtClean="0"/>
              <a:t>c</a:t>
            </a:r>
            <a:r>
              <a:rPr lang="en-US" dirty="0" smtClean="0"/>
              <a:t>ulture.</a:t>
            </a:r>
          </a:p>
          <a:p>
            <a:pPr marL="651510" indent="-514350">
              <a:buAutoNum type="arabicPeriod"/>
            </a:pPr>
            <a:r>
              <a:rPr lang="en-US" dirty="0" smtClean="0"/>
              <a:t>Give your character a flaw that could both help him and hurt him.</a:t>
            </a:r>
          </a:p>
          <a:p>
            <a:pPr marL="651510" indent="-514350">
              <a:buFont typeface="Wingdings 2"/>
              <a:buAutoNum type="arabicPeriod"/>
            </a:pPr>
            <a:r>
              <a:rPr lang="en-US" dirty="0" smtClean="0"/>
              <a:t>Create a high-standing for your character.</a:t>
            </a:r>
          </a:p>
          <a:p>
            <a:pPr marL="651510" indent="-514350">
              <a:buAutoNum type="arabicPeriod"/>
            </a:pPr>
            <a:r>
              <a:rPr lang="en-US" dirty="0" smtClean="0"/>
              <a:t>Create an example of the flaw helping the character.</a:t>
            </a:r>
          </a:p>
          <a:p>
            <a:pPr marL="651510" indent="-514350">
              <a:buAutoNum type="arabicPeriod"/>
            </a:pPr>
            <a:r>
              <a:rPr lang="en-US" dirty="0" smtClean="0"/>
              <a:t>Create an example of the flaw leading to the character’s tragic end.</a:t>
            </a:r>
          </a:p>
          <a:p>
            <a:pPr marL="651510" indent="-514350">
              <a:buAutoNum type="arabicPeriod"/>
            </a:pPr>
            <a:r>
              <a:rPr lang="en-US" dirty="0" smtClean="0"/>
              <a:t>Create a tragic end for your character.</a:t>
            </a:r>
          </a:p>
          <a:p>
            <a:pPr marL="651510" indent="-514350">
              <a:buAutoNum type="arabicPeriod"/>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TotalTime>
  <Words>399</Words>
  <Application>Microsoft Office PowerPoint</Application>
  <PresentationFormat>On-screen Show (4:3)</PresentationFormat>
  <Paragraphs>37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Apex</vt:lpstr>
      <vt:lpstr>- Aristotle</vt:lpstr>
      <vt:lpstr>Tragic Hero Characteristics</vt:lpstr>
      <vt:lpstr>Tragic Hero Characteristics</vt:lpstr>
      <vt:lpstr>Tragic Hero Characteristics</vt:lpstr>
      <vt:lpstr>My Tragic Hero: Bart Simpson</vt:lpstr>
      <vt:lpstr>My Tragic Hero: Bart Simpson</vt:lpstr>
      <vt:lpstr>Now Make Yours!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Tragic Hero Characteristics</dc:title>
  <dc:creator/>
  <cp:lastModifiedBy>mrowland</cp:lastModifiedBy>
  <cp:revision>9</cp:revision>
  <dcterms:created xsi:type="dcterms:W3CDTF">2006-08-16T00:00:00Z</dcterms:created>
  <dcterms:modified xsi:type="dcterms:W3CDTF">2012-02-08T16:41:11Z</dcterms:modified>
</cp:coreProperties>
</file>